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Roboto Slab"/>
      <p:regular r:id="rId13"/>
      <p:bold r:id="rId14"/>
    </p:embeddedFont>
    <p:embeddedFont>
      <p:font typeface="Roboto"/>
      <p:regular r:id="rId15"/>
      <p:bold r:id="rId16"/>
      <p:italic r:id="rId17"/>
      <p:boldItalic r:id="rId18"/>
    </p:embeddedFont>
    <p:embeddedFont>
      <p:font typeface="Caveat"/>
      <p:regular r:id="rId19"/>
      <p:bold r:id="rId20"/>
    </p:embeddedFont>
    <p:embeddedFont>
      <p:font typeface="Alfa Slab One"/>
      <p:regular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aveat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AlfaSlabOne-regular.fntdata"/><Relationship Id="rId13" Type="http://schemas.openxmlformats.org/officeDocument/2006/relationships/font" Target="fonts/RobotoSlab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regular.fntdata"/><Relationship Id="rId14" Type="http://schemas.openxmlformats.org/officeDocument/2006/relationships/font" Target="fonts/RobotoSlab-bold.fntdata"/><Relationship Id="rId17" Type="http://schemas.openxmlformats.org/officeDocument/2006/relationships/font" Target="fonts/Roboto-italic.fntdata"/><Relationship Id="rId16" Type="http://schemas.openxmlformats.org/officeDocument/2006/relationships/font" Target="fonts/Roboto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Caveat-regular.fntdata"/><Relationship Id="rId6" Type="http://schemas.openxmlformats.org/officeDocument/2006/relationships/slide" Target="slides/slide1.xml"/><Relationship Id="rId18" Type="http://schemas.openxmlformats.org/officeDocument/2006/relationships/font" Target="fonts/Robo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fd31673ef_0_9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fd31673ef_0_9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ffd31673ef_0_9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ffd31673ef_0_9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ffd31673ef_0_9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ffd31673ef_0_9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ffd31673ef_0_9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ffd31673ef_0_9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ffd31673ef_0_9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ffd31673ef_0_9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ffd31673ef_0_9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ffd31673ef_0_9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libraryguides.missouri.edu/c.php?g=28615&amp;p=176509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latin typeface="Alfa Slab One"/>
                <a:ea typeface="Alfa Slab One"/>
                <a:cs typeface="Alfa Slab One"/>
                <a:sym typeface="Alfa Slab One"/>
              </a:rPr>
              <a:t>Jury </a:t>
            </a:r>
            <a:r>
              <a:rPr lang="en" sz="4200">
                <a:latin typeface="Alfa Slab One"/>
                <a:ea typeface="Alfa Slab One"/>
                <a:cs typeface="Alfa Slab One"/>
                <a:sym typeface="Alfa Slab One"/>
              </a:rPr>
              <a:t>Questionnaire</a:t>
            </a:r>
            <a:endParaRPr sz="42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64" name="Google Shape;64;p13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100">
                <a:latin typeface="Caveat"/>
                <a:ea typeface="Caveat"/>
                <a:cs typeface="Caveat"/>
                <a:sym typeface="Caveat"/>
              </a:rPr>
              <a:t>Voir Dire Play</a:t>
            </a:r>
            <a:endParaRPr b="1" sz="5100"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65" name="Google Shape;65;p13"/>
          <p:cNvSpPr txBox="1"/>
          <p:nvPr/>
        </p:nvSpPr>
        <p:spPr>
          <a:xfrm>
            <a:off x="101350" y="4739775"/>
            <a:ext cx="6050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Adapted from: </a:t>
            </a:r>
            <a:r>
              <a:rPr lang="en" sz="10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https://libraryguides.missouri.edu/c.php?g=28615&amp;p=176509</a:t>
            </a: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accessed 1/23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type="title"/>
          </p:nvPr>
        </p:nvSpPr>
        <p:spPr>
          <a:xfrm>
            <a:off x="4988700" y="1065450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latin typeface="Alfa Slab One"/>
                <a:ea typeface="Alfa Slab One"/>
                <a:cs typeface="Alfa Slab One"/>
                <a:sym typeface="Alfa Slab One"/>
              </a:rPr>
              <a:t>Potential Juror #1</a:t>
            </a:r>
            <a:endParaRPr sz="4200">
              <a:latin typeface="Alfa Slab One"/>
              <a:ea typeface="Alfa Slab One"/>
              <a:cs typeface="Alfa Slab One"/>
              <a:sym typeface="Alfa Slab On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2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263925" y="170550"/>
            <a:ext cx="3953700" cy="48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Full Name:  Harry Alexander                  	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 : __X__   F : ______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Age:  22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Area where currently live: downtown Orlando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House: ____   Apt : __X___       	 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Own : _____ Rent : ___X___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Highest Level of Education: currently in 4 year program at UCF for business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Taken any course in law: No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Employer/Occupation: Student; part time cook at </a:t>
            </a: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Burger</a:t>
            </a: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Queen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Spouse Employer/Occupation: n/a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Military Service: n/a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Know anyone on jury panel: No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Ever served as jury member: No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Kind of case: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Foreperson: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Reach Verdict: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Positive/Negative Experience:</a:t>
            </a:r>
            <a:endParaRPr b="1"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2" name="Google Shape;72;p14"/>
          <p:cNvSpPr txBox="1"/>
          <p:nvPr>
            <p:ph idx="1" type="subTitle"/>
          </p:nvPr>
        </p:nvSpPr>
        <p:spPr>
          <a:xfrm>
            <a:off x="5131100" y="2731825"/>
            <a:ext cx="38274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latin typeface="Alfa Slab One"/>
                <a:ea typeface="Alfa Slab One"/>
                <a:cs typeface="Alfa Slab One"/>
                <a:sym typeface="Alfa Slab One"/>
              </a:rPr>
              <a:t>Harry Alexander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4988700" y="1065450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latin typeface="Alfa Slab One"/>
                <a:ea typeface="Alfa Slab One"/>
                <a:cs typeface="Alfa Slab One"/>
                <a:sym typeface="Alfa Slab One"/>
              </a:rPr>
              <a:t>Potential Juror #</a:t>
            </a:r>
            <a:r>
              <a:rPr lang="en" sz="4200">
                <a:latin typeface="Alfa Slab One"/>
                <a:ea typeface="Alfa Slab One"/>
                <a:cs typeface="Alfa Slab One"/>
                <a:sym typeface="Alfa Slab One"/>
              </a:rPr>
              <a:t>2</a:t>
            </a:r>
            <a:endParaRPr sz="4200">
              <a:latin typeface="Alfa Slab One"/>
              <a:ea typeface="Alfa Slab One"/>
              <a:cs typeface="Alfa Slab One"/>
              <a:sym typeface="Alfa Slab On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2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282525" y="179275"/>
            <a:ext cx="3916500" cy="43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Full Name:  George Cruz                 	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 : __X__   F : ______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Age: 65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Area where currently live: Melbourne, FL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House: __X__   Apt : _____        	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Own : __X___ Rent : ______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Highest Level of Education: College degree in Agriculture</a:t>
            </a:r>
            <a:endParaRPr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Taken any course in law: U.S. Government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Employer/Occupation: Retired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Spouse Employer/Occupation: Retired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Military Service: No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Know anyone on jury panel: No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Ever served as jury member: No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Kind of case: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Foreperson: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Reach Verdict: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Positive/Negative Experience:</a:t>
            </a:r>
            <a:endParaRPr b="1"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9" name="Google Shape;79;p15"/>
          <p:cNvSpPr txBox="1"/>
          <p:nvPr>
            <p:ph idx="1" type="subTitle"/>
          </p:nvPr>
        </p:nvSpPr>
        <p:spPr>
          <a:xfrm>
            <a:off x="5131100" y="2731825"/>
            <a:ext cx="38274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latin typeface="Alfa Slab One"/>
                <a:ea typeface="Alfa Slab One"/>
                <a:cs typeface="Alfa Slab One"/>
                <a:sym typeface="Alfa Slab One"/>
              </a:rPr>
              <a:t>George Cruz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>
            <p:ph type="title"/>
          </p:nvPr>
        </p:nvSpPr>
        <p:spPr>
          <a:xfrm>
            <a:off x="4988700" y="1065450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latin typeface="Alfa Slab One"/>
                <a:ea typeface="Alfa Slab One"/>
                <a:cs typeface="Alfa Slab One"/>
                <a:sym typeface="Alfa Slab One"/>
              </a:rPr>
              <a:t>Potential Juror #3</a:t>
            </a:r>
            <a:endParaRPr sz="4200">
              <a:latin typeface="Alfa Slab One"/>
              <a:ea typeface="Alfa Slab One"/>
              <a:cs typeface="Alfa Slab One"/>
              <a:sym typeface="Alfa Slab On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2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85" name="Google Shape;85;p16"/>
          <p:cNvSpPr txBox="1"/>
          <p:nvPr/>
        </p:nvSpPr>
        <p:spPr>
          <a:xfrm>
            <a:off x="263925" y="170550"/>
            <a:ext cx="4045200" cy="45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Full Name:  Sarah Smith                        	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 : ____   F : __X____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Age: 45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Area where currently live: Orlando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House: __X__   Apt : _____        	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Own : __X___ Rent : ______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Highest Level of Education: Associate degree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Taken any course in law: No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Employer/Occupation: Stay at home mom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Spouse Employer/Occupation: Geico Insurance; insurance agent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Military Service: No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Know anyone on jury panel: No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Ever served as jury member: Yes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Kind of case: Criminal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Foreperson: No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Reach Verdict: Yes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Positive/Negative Experience: Positive</a:t>
            </a:r>
            <a:endParaRPr b="1"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 b="1"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6" name="Google Shape;86;p16"/>
          <p:cNvSpPr txBox="1"/>
          <p:nvPr>
            <p:ph idx="1" type="subTitle"/>
          </p:nvPr>
        </p:nvSpPr>
        <p:spPr>
          <a:xfrm>
            <a:off x="5131100" y="2731825"/>
            <a:ext cx="38274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latin typeface="Alfa Slab One"/>
                <a:ea typeface="Alfa Slab One"/>
                <a:cs typeface="Alfa Slab One"/>
                <a:sym typeface="Alfa Slab One"/>
              </a:rPr>
              <a:t>Sarah Smith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/>
          <p:nvPr>
            <p:ph type="title"/>
          </p:nvPr>
        </p:nvSpPr>
        <p:spPr>
          <a:xfrm>
            <a:off x="4988700" y="1065450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latin typeface="Alfa Slab One"/>
                <a:ea typeface="Alfa Slab One"/>
                <a:cs typeface="Alfa Slab One"/>
                <a:sym typeface="Alfa Slab One"/>
              </a:rPr>
              <a:t>Potential Juror #</a:t>
            </a:r>
            <a:r>
              <a:rPr lang="en" sz="4200">
                <a:latin typeface="Alfa Slab One"/>
                <a:ea typeface="Alfa Slab One"/>
                <a:cs typeface="Alfa Slab One"/>
                <a:sym typeface="Alfa Slab One"/>
              </a:rPr>
              <a:t>4</a:t>
            </a:r>
            <a:endParaRPr sz="4200">
              <a:latin typeface="Alfa Slab One"/>
              <a:ea typeface="Alfa Slab One"/>
              <a:cs typeface="Alfa Slab One"/>
              <a:sym typeface="Alfa Slab On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2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92" name="Google Shape;92;p17"/>
          <p:cNvSpPr txBox="1"/>
          <p:nvPr/>
        </p:nvSpPr>
        <p:spPr>
          <a:xfrm>
            <a:off x="279550" y="169850"/>
            <a:ext cx="3891600" cy="43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Full Name:  Ben Smith                         	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 : __X__   F : ______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Age: 32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Area where currently live: Edgewood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House: ____   Apt : __X___        	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Own : _____ Rent : __X____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Highest Level of Education: high school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Taken any course in law: no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Employer/Occupation: Air conditioning tech at Cool Turtles Air &amp; Heat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Spouse Employer/Occupation: n/a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Military Service: no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Know anyone on jury panel: no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Ever served as jury member: no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Kind of case: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Foreperson: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Reach Verdict: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Positive/Negative Experience:</a:t>
            </a:r>
            <a:endParaRPr b="1" sz="1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3" name="Google Shape;93;p17"/>
          <p:cNvSpPr txBox="1"/>
          <p:nvPr>
            <p:ph idx="1" type="subTitle"/>
          </p:nvPr>
        </p:nvSpPr>
        <p:spPr>
          <a:xfrm>
            <a:off x="5131100" y="2731825"/>
            <a:ext cx="38274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latin typeface="Alfa Slab One"/>
                <a:ea typeface="Alfa Slab One"/>
                <a:cs typeface="Alfa Slab One"/>
                <a:sym typeface="Alfa Slab One"/>
              </a:rPr>
              <a:t>Ben Smith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/>
          <p:nvPr>
            <p:ph type="title"/>
          </p:nvPr>
        </p:nvSpPr>
        <p:spPr>
          <a:xfrm>
            <a:off x="4988700" y="1065450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latin typeface="Alfa Slab One"/>
                <a:ea typeface="Alfa Slab One"/>
                <a:cs typeface="Alfa Slab One"/>
                <a:sym typeface="Alfa Slab One"/>
              </a:rPr>
              <a:t>Potential Juror #</a:t>
            </a:r>
            <a:r>
              <a:rPr lang="en" sz="4200">
                <a:latin typeface="Alfa Slab One"/>
                <a:ea typeface="Alfa Slab One"/>
                <a:cs typeface="Alfa Slab One"/>
                <a:sym typeface="Alfa Slab One"/>
              </a:rPr>
              <a:t>5</a:t>
            </a:r>
            <a:endParaRPr sz="4200">
              <a:latin typeface="Alfa Slab One"/>
              <a:ea typeface="Alfa Slab One"/>
              <a:cs typeface="Alfa Slab One"/>
              <a:sym typeface="Alfa Slab On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2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99" name="Google Shape;99;p18"/>
          <p:cNvSpPr txBox="1"/>
          <p:nvPr/>
        </p:nvSpPr>
        <p:spPr>
          <a:xfrm>
            <a:off x="288675" y="170550"/>
            <a:ext cx="3904200" cy="43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Full Name:  </a:t>
            </a: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Veronica</a:t>
            </a: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Ridall              	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 : ____   F : ___X___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Age: 27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Area where currently live: Orlando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House: __X__   Apt : _____        	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Own : ___X__ Rent : ______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Highest Level of Education: Doctorate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Taken any course in law: No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Employer/Occupation: Pharmacist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Spouse Employer/Occupation: Banking &amp; Investment with Morgan Stanley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Military Service: no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Know anyone on jury panel: no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Ever served as jury member: no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Kind of case: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Foreperson: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Reach Verdict: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Positive/Negative Experience: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0" name="Google Shape;100;p18"/>
          <p:cNvSpPr txBox="1"/>
          <p:nvPr>
            <p:ph idx="1" type="subTitle"/>
          </p:nvPr>
        </p:nvSpPr>
        <p:spPr>
          <a:xfrm>
            <a:off x="5097600" y="2483950"/>
            <a:ext cx="38274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4200">
                <a:latin typeface="Alfa Slab One"/>
                <a:ea typeface="Alfa Slab One"/>
                <a:cs typeface="Alfa Slab One"/>
                <a:sym typeface="Alfa Slab One"/>
              </a:rPr>
              <a:t>Veronica Ridall  </a:t>
            </a:r>
            <a:endParaRPr sz="42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/>
          <p:nvPr>
            <p:ph type="title"/>
          </p:nvPr>
        </p:nvSpPr>
        <p:spPr>
          <a:xfrm>
            <a:off x="4988700" y="1065450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latin typeface="Alfa Slab One"/>
                <a:ea typeface="Alfa Slab One"/>
                <a:cs typeface="Alfa Slab One"/>
                <a:sym typeface="Alfa Slab One"/>
              </a:rPr>
              <a:t>Potential Juror #</a:t>
            </a:r>
            <a:r>
              <a:rPr lang="en" sz="4200">
                <a:latin typeface="Alfa Slab One"/>
                <a:ea typeface="Alfa Slab One"/>
                <a:cs typeface="Alfa Slab One"/>
                <a:sym typeface="Alfa Slab One"/>
              </a:rPr>
              <a:t>6</a:t>
            </a:r>
            <a:endParaRPr sz="4200">
              <a:latin typeface="Alfa Slab One"/>
              <a:ea typeface="Alfa Slab One"/>
              <a:cs typeface="Alfa Slab One"/>
              <a:sym typeface="Alfa Slab On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2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06" name="Google Shape;106;p19"/>
          <p:cNvSpPr txBox="1"/>
          <p:nvPr/>
        </p:nvSpPr>
        <p:spPr>
          <a:xfrm>
            <a:off x="288675" y="170550"/>
            <a:ext cx="3904200" cy="43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Full Name:  Robert Starnes       	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 : __X__   F : ______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Age: 24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Area where currently live: Orlando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House: ____   Apt : ___X__        	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Own : _____ Rent : ___X___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Highest Level of Education: Degree in Business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Taken any course in law: No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Employer/Occupation: City Parks &amp; Rec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Spouse Employer/Occupation: law student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Military Service: No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Know anyone on jury panel: No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Ever served as jury member: No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Kind of case: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Foreperson: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Reach Verdict: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Positive/Negative Experience: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7" name="Google Shape;107;p19"/>
          <p:cNvSpPr txBox="1"/>
          <p:nvPr>
            <p:ph idx="1" type="subTitle"/>
          </p:nvPr>
        </p:nvSpPr>
        <p:spPr>
          <a:xfrm>
            <a:off x="5097600" y="2483950"/>
            <a:ext cx="38274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4200">
                <a:latin typeface="Alfa Slab One"/>
                <a:ea typeface="Alfa Slab One"/>
                <a:cs typeface="Alfa Slab One"/>
                <a:sym typeface="Alfa Slab One"/>
              </a:rPr>
              <a:t>Robert Starnes</a:t>
            </a:r>
            <a:endParaRPr sz="42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